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80" autoAdjust="0"/>
  </p:normalViewPr>
  <p:slideViewPr>
    <p:cSldViewPr>
      <p:cViewPr>
        <p:scale>
          <a:sx n="80" d="100"/>
          <a:sy n="80" d="100"/>
        </p:scale>
        <p:origin x="-1710" y="-78"/>
      </p:cViewPr>
      <p:guideLst>
        <p:guide orient="horz" pos="2160"/>
        <p:guide pos="2880"/>
      </p:guideLst>
    </p:cSldViewPr>
  </p:slideViewPr>
  <p:outlineViewPr>
    <p:cViewPr>
      <p:scale>
        <a:sx n="33" d="100"/>
        <a:sy n="33" d="100"/>
      </p:scale>
      <p:origin x="228" y="206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F9EFAD7-5827-4E5D-868C-6FC2444BC0DE}" type="datetimeFigureOut">
              <a:rPr lang="en-US" smtClean="0"/>
              <a:pPr/>
              <a:t>9/24/2017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0EDEDC9-EF03-49F5-8FF8-1D875E8595A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EFAD7-5827-4E5D-868C-6FC2444BC0DE}" type="datetimeFigureOut">
              <a:rPr lang="en-US" smtClean="0"/>
              <a:pPr/>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EFAD7-5827-4E5D-868C-6FC2444BC0DE}" type="datetimeFigureOut">
              <a:rPr lang="en-US" smtClean="0"/>
              <a:pPr/>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EFAD7-5827-4E5D-868C-6FC2444BC0DE}" type="datetimeFigureOut">
              <a:rPr lang="en-US" smtClean="0"/>
              <a:pPr/>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9EFAD7-5827-4E5D-868C-6FC2444BC0DE}" type="datetimeFigureOut">
              <a:rPr lang="en-US" smtClean="0"/>
              <a:pPr/>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0EDEDC9-EF03-49F5-8FF8-1D875E8595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9EFAD7-5827-4E5D-868C-6FC2444BC0DE}" type="datetimeFigureOut">
              <a:rPr lang="en-US" smtClean="0"/>
              <a:pPr/>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9EFAD7-5827-4E5D-868C-6FC2444BC0DE}" type="datetimeFigureOut">
              <a:rPr lang="en-US" smtClean="0"/>
              <a:pPr/>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9EFAD7-5827-4E5D-868C-6FC2444BC0DE}" type="datetimeFigureOut">
              <a:rPr lang="en-US" smtClean="0"/>
              <a:pPr/>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EFAD7-5827-4E5D-868C-6FC2444BC0DE}" type="datetimeFigureOut">
              <a:rPr lang="en-US" smtClean="0"/>
              <a:pPr/>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9EFAD7-5827-4E5D-868C-6FC2444BC0DE}" type="datetimeFigureOut">
              <a:rPr lang="en-US" smtClean="0"/>
              <a:pPr/>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9EFAD7-5827-4E5D-868C-6FC2444BC0DE}" type="datetimeFigureOut">
              <a:rPr lang="en-US" smtClean="0"/>
              <a:pPr/>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EDC9-EF03-49F5-8FF8-1D875E8595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9EFAD7-5827-4E5D-868C-6FC2444BC0DE}" type="datetimeFigureOut">
              <a:rPr lang="en-US" smtClean="0"/>
              <a:pPr/>
              <a:t>9/24/2017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EDEDC9-EF03-49F5-8FF8-1D875E8595A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dirty="0" smtClean="0">
                <a:solidFill>
                  <a:srgbClr val="C00000"/>
                </a:solidFill>
              </a:rPr>
              <a:t>Housing project in</a:t>
            </a:r>
            <a:br>
              <a:rPr lang="en-US" dirty="0" smtClean="0">
                <a:solidFill>
                  <a:srgbClr val="C00000"/>
                </a:solidFill>
              </a:rPr>
            </a:br>
            <a:r>
              <a:rPr lang="en-US" dirty="0" smtClean="0">
                <a:solidFill>
                  <a:srgbClr val="C00000"/>
                </a:solidFill>
              </a:rPr>
              <a:t> </a:t>
            </a:r>
            <a:r>
              <a:rPr lang="en-US" dirty="0" err="1" smtClean="0">
                <a:solidFill>
                  <a:srgbClr val="C00000"/>
                </a:solidFill>
              </a:rPr>
              <a:t>Durga</a:t>
            </a:r>
            <a:r>
              <a:rPr lang="en-US" dirty="0" smtClean="0">
                <a:solidFill>
                  <a:srgbClr val="C00000"/>
                </a:solidFill>
              </a:rPr>
              <a:t> </a:t>
            </a:r>
            <a:r>
              <a:rPr lang="en-US" dirty="0" err="1" smtClean="0">
                <a:solidFill>
                  <a:srgbClr val="C00000"/>
                </a:solidFill>
              </a:rPr>
              <a:t>Bhagawati</a:t>
            </a:r>
            <a:r>
              <a:rPr lang="en-US" dirty="0" smtClean="0">
                <a:solidFill>
                  <a:srgbClr val="C00000"/>
                </a:solidFill>
              </a:rPr>
              <a:t> Rural Municipality,</a:t>
            </a:r>
            <a:br>
              <a:rPr lang="en-US" dirty="0" smtClean="0">
                <a:solidFill>
                  <a:srgbClr val="C00000"/>
                </a:solidFill>
              </a:rPr>
            </a:br>
            <a:r>
              <a:rPr lang="en-US" dirty="0" smtClean="0">
                <a:solidFill>
                  <a:srgbClr val="C00000"/>
                </a:solidFill>
              </a:rPr>
              <a:t>Badharwa-5,Kailashpur</a:t>
            </a:r>
            <a:r>
              <a:rPr lang="en-US" u="sng" dirty="0" smtClean="0">
                <a:solidFill>
                  <a:srgbClr val="C00000"/>
                </a:solidFill>
              </a:rPr>
              <a:t/>
            </a:r>
            <a:br>
              <a:rPr lang="en-US" u="sng" dirty="0" smtClean="0">
                <a:solidFill>
                  <a:srgbClr val="C00000"/>
                </a:solidFill>
              </a:rPr>
            </a:br>
            <a:r>
              <a:rPr lang="en-US" dirty="0" err="1" smtClean="0">
                <a:solidFill>
                  <a:srgbClr val="C00000"/>
                </a:solidFill>
              </a:rPr>
              <a:t>Rautahat</a:t>
            </a:r>
            <a:r>
              <a:rPr lang="en-US" dirty="0" smtClean="0">
                <a:solidFill>
                  <a:srgbClr val="C00000"/>
                </a:solidFill>
              </a:rPr>
              <a:t> </a:t>
            </a: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Two households has been left out as they reside across the </a:t>
            </a:r>
            <a:r>
              <a:rPr lang="en-US" dirty="0" err="1" smtClean="0"/>
              <a:t>bom</a:t>
            </a:r>
            <a:r>
              <a:rPr lang="en-US" dirty="0" smtClean="0"/>
              <a:t> canal</a:t>
            </a:r>
            <a:r>
              <a:rPr lang="en-US" dirty="0" smtClean="0"/>
              <a:t>.</a:t>
            </a:r>
          </a:p>
          <a:p>
            <a:pPr>
              <a:buFont typeface="Arial" pitchFamily="34" charset="0"/>
              <a:buChar char="•"/>
            </a:pPr>
            <a:r>
              <a:rPr lang="en-US" dirty="0" smtClean="0"/>
              <a:t> </a:t>
            </a:r>
            <a:r>
              <a:rPr lang="en-US" dirty="0" smtClean="0"/>
              <a:t>One of the family is staying in school and the other old man is taking shelter in neighbors home. </a:t>
            </a:r>
            <a:endParaRPr lang="en-US" dirty="0" smtClean="0"/>
          </a:p>
          <a:p>
            <a:pPr>
              <a:buFont typeface="Arial" pitchFamily="34" charset="0"/>
              <a:buChar char="•"/>
            </a:pPr>
            <a:r>
              <a:rPr lang="en-US" dirty="0" smtClean="0"/>
              <a:t>If </a:t>
            </a:r>
            <a:r>
              <a:rPr lang="en-US" dirty="0" smtClean="0"/>
              <a:t>possible we should also construct house for them.</a:t>
            </a:r>
          </a:p>
          <a:p>
            <a:pPr>
              <a:buFont typeface="Arial" pitchFamily="34" charset="0"/>
              <a:buChar char="•"/>
            </a:pPr>
            <a:r>
              <a:rPr lang="en-US" dirty="0" smtClean="0"/>
              <a:t>Regular follow up and monitoring is needed from Kathmandu.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486400" cy="1131888"/>
          </a:xfrm>
        </p:spPr>
        <p:txBody>
          <a:bodyPr>
            <a:normAutofit/>
          </a:bodyPr>
          <a:lstStyle/>
          <a:p>
            <a:r>
              <a:rPr lang="en-US" sz="3200" dirty="0" smtClean="0"/>
              <a:t>Big pits all around</a:t>
            </a:r>
            <a:endParaRPr lang="en-US" sz="3200" dirty="0"/>
          </a:p>
        </p:txBody>
      </p:sp>
      <p:pic>
        <p:nvPicPr>
          <p:cNvPr id="5" name="Picture Placeholder 4" descr="DSCN2072.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1800" dirty="0" smtClean="0"/>
              <a:t>Hand pipe in the picture</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 widow </a:t>
            </a:r>
            <a:endParaRPr lang="en-US" sz="3200" dirty="0"/>
          </a:p>
        </p:txBody>
      </p:sp>
      <p:pic>
        <p:nvPicPr>
          <p:cNvPr id="5" name="Picture Placeholder 4" descr="DSCN2042.JPG"/>
          <p:cNvPicPr>
            <a:picLocks noGrp="1" noChangeAspect="1"/>
          </p:cNvPicPr>
          <p:nvPr>
            <p:ph type="pic" idx="1"/>
          </p:nvPr>
        </p:nvPicPr>
        <p:blipFill>
          <a:blip r:embed="rId2" cstate="print"/>
          <a:srcRect t="1852" b="1852"/>
          <a:stretch>
            <a:fillRect/>
          </a:stretch>
        </p:blipFill>
        <p:spPr>
          <a:xfrm>
            <a:off x="1981200" y="2286000"/>
            <a:ext cx="5486400" cy="3962400"/>
          </a:xfrm>
        </p:spPr>
      </p:pic>
      <p:sp>
        <p:nvSpPr>
          <p:cNvPr id="4" name="Text Placeholder 3"/>
          <p:cNvSpPr>
            <a:spLocks noGrp="1"/>
          </p:cNvSpPr>
          <p:nvPr>
            <p:ph type="body" sz="half" idx="2"/>
          </p:nvPr>
        </p:nvSpPr>
        <p:spPr>
          <a:xfrm>
            <a:off x="1828800" y="1166786"/>
            <a:ext cx="5486400" cy="814413"/>
          </a:xfrm>
        </p:spPr>
        <p:txBody>
          <a:bodyPr>
            <a:noAutofit/>
          </a:bodyPr>
          <a:lstStyle/>
          <a:p>
            <a:r>
              <a:rPr lang="en-US" sz="2400" dirty="0" smtClean="0"/>
              <a:t>She has 4 </a:t>
            </a:r>
            <a:r>
              <a:rPr lang="en-US" sz="2400" dirty="0" smtClean="0"/>
              <a:t>children. She is worried about the shelter.</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speaks</a:t>
            </a:r>
            <a:endParaRPr lang="en-US" dirty="0"/>
          </a:p>
        </p:txBody>
      </p:sp>
      <p:pic>
        <p:nvPicPr>
          <p:cNvPr id="5" name="Picture Placeholder 4" descr="DSCN2084.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Autofit/>
          </a:bodyPr>
          <a:lstStyle/>
          <a:p>
            <a:r>
              <a:rPr lang="en-US" sz="2000" dirty="0" smtClean="0"/>
              <a:t>They are worried how their children will stay in the winter without home</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arriving</a:t>
            </a:r>
            <a:endParaRPr lang="en-US" dirty="0"/>
          </a:p>
        </p:txBody>
      </p:sp>
      <p:pic>
        <p:nvPicPr>
          <p:cNvPr id="5" name="Picture Placeholder 4" descr="DSCN2123.JPG"/>
          <p:cNvPicPr>
            <a:picLocks noGrp="1" noChangeAspect="1"/>
          </p:cNvPicPr>
          <p:nvPr>
            <p:ph type="pic" idx="1"/>
          </p:nvPr>
        </p:nvPicPr>
        <p:blipFill>
          <a:blip r:embed="rId2" cstate="print"/>
          <a:srcRect t="1852" b="1852"/>
          <a:stretch>
            <a:fillRect/>
          </a:stretch>
        </p:blipFill>
        <p:spPr>
          <a:xfrm>
            <a:off x="1752600" y="2133600"/>
            <a:ext cx="5486400" cy="3962400"/>
          </a:xfrm>
        </p:spPr>
      </p:pic>
      <p:sp>
        <p:nvSpPr>
          <p:cNvPr id="4" name="Text Placeholder 3"/>
          <p:cNvSpPr>
            <a:spLocks noGrp="1"/>
          </p:cNvSpPr>
          <p:nvPr>
            <p:ph type="body" sz="half" idx="2"/>
          </p:nvPr>
        </p:nvSpPr>
        <p:spPr/>
        <p:txBody>
          <a:bodyPr>
            <a:noAutofit/>
          </a:bodyPr>
          <a:lstStyle/>
          <a:p>
            <a:r>
              <a:rPr lang="en-US" sz="2400" dirty="0" smtClean="0"/>
              <a:t>There is not enough space for  four wheelers . Clearing the road.</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rods</a:t>
            </a:r>
            <a:endParaRPr lang="en-US" dirty="0"/>
          </a:p>
        </p:txBody>
      </p:sp>
      <p:pic>
        <p:nvPicPr>
          <p:cNvPr id="5" name="Picture Placeholder 4" descr="DSCN2135.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000" dirty="0" smtClean="0"/>
              <a:t>Starting the work</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rims</a:t>
            </a:r>
            <a:endParaRPr lang="en-US" sz="2800" dirty="0"/>
          </a:p>
        </p:txBody>
      </p:sp>
      <p:pic>
        <p:nvPicPr>
          <p:cNvPr id="5" name="Picture Placeholder 4" descr="DSCN2138.JPG"/>
          <p:cNvPicPr>
            <a:picLocks noGrp="1" noChangeAspect="1"/>
          </p:cNvPicPr>
          <p:nvPr>
            <p:ph type="pic" idx="1"/>
          </p:nvPr>
        </p:nvPicPr>
        <p:blipFill>
          <a:blip r:embed="rId2" cstate="print"/>
          <a:srcRect t="1852" b="1852"/>
          <a:stretch>
            <a:fillRect/>
          </a:stretch>
        </p:blipFill>
        <p:spPr>
          <a:xfrm>
            <a:off x="1905000" y="2667000"/>
            <a:ext cx="5486400" cy="3962400"/>
          </a:xfrm>
        </p:spPr>
      </p:pic>
      <p:sp>
        <p:nvSpPr>
          <p:cNvPr id="4" name="Text Placeholder 3"/>
          <p:cNvSpPr>
            <a:spLocks noGrp="1"/>
          </p:cNvSpPr>
          <p:nvPr>
            <p:ph type="body" sz="half" idx="2"/>
          </p:nvPr>
        </p:nvSpPr>
        <p:spPr/>
        <p:txBody>
          <a:bodyPr>
            <a:noAutofit/>
          </a:bodyPr>
          <a:lstStyle/>
          <a:p>
            <a:r>
              <a:rPr lang="en-US" sz="2400" dirty="0" smtClean="0"/>
              <a:t>All the pillars big or small will have  these rims to make  the pillar stronger</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Family living in the School</a:t>
            </a:r>
            <a:endParaRPr lang="en-US" sz="3200" dirty="0"/>
          </a:p>
        </p:txBody>
      </p:sp>
      <p:pic>
        <p:nvPicPr>
          <p:cNvPr id="5" name="Picture Placeholder 4" descr="DSCN2067.JPG"/>
          <p:cNvPicPr>
            <a:picLocks noGrp="1" noChangeAspect="1"/>
          </p:cNvPicPr>
          <p:nvPr>
            <p:ph type="pic" idx="1"/>
          </p:nvPr>
        </p:nvPicPr>
        <p:blipFill>
          <a:blip r:embed="rId2" cstate="print"/>
          <a:srcRect t="1852" b="1852"/>
          <a:stretch>
            <a:fillRect/>
          </a:stretch>
        </p:blipFill>
        <p:spPr>
          <a:xfrm>
            <a:off x="1828800" y="2438400"/>
            <a:ext cx="5486400" cy="3962400"/>
          </a:xfrm>
        </p:spPr>
      </p:pic>
      <p:sp>
        <p:nvSpPr>
          <p:cNvPr id="4" name="Text Placeholder 3"/>
          <p:cNvSpPr>
            <a:spLocks noGrp="1"/>
          </p:cNvSpPr>
          <p:nvPr>
            <p:ph type="body" sz="half" idx="2"/>
          </p:nvPr>
        </p:nvSpPr>
        <p:spPr/>
        <p:txBody>
          <a:bodyPr>
            <a:noAutofit/>
          </a:bodyPr>
          <a:lstStyle/>
          <a:p>
            <a:r>
              <a:rPr lang="en-US" sz="2000" dirty="0" smtClean="0"/>
              <a:t>These family is repetitively reminded by the school administration</a:t>
            </a:r>
          </a:p>
          <a:p>
            <a:r>
              <a:rPr lang="en-US" sz="2000" dirty="0" smtClean="0"/>
              <a:t>To empty the room.</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Talking to</a:t>
            </a:r>
            <a:r>
              <a:rPr lang="en-US" sz="2800" dirty="0" smtClean="0"/>
              <a:t> </a:t>
            </a:r>
            <a:r>
              <a:rPr lang="en-US" sz="2800" dirty="0" smtClean="0"/>
              <a:t>flood victims</a:t>
            </a:r>
            <a:endParaRPr lang="en-US" sz="2800" dirty="0"/>
          </a:p>
        </p:txBody>
      </p:sp>
      <p:pic>
        <p:nvPicPr>
          <p:cNvPr id="5" name="Picture Placeholder 4" descr="DSCN2130.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400" dirty="0" smtClean="0"/>
              <a:t>Asking them to speed up the work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flood construction work</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THRD Alliance has decided to construct houses for the flood victim in </a:t>
            </a:r>
            <a:r>
              <a:rPr lang="en-US" dirty="0" err="1" smtClean="0"/>
              <a:t>Rautahat</a:t>
            </a:r>
            <a:r>
              <a:rPr lang="en-US" dirty="0" smtClean="0"/>
              <a:t>, </a:t>
            </a:r>
            <a:r>
              <a:rPr lang="en-US" dirty="0" err="1" smtClean="0"/>
              <a:t>Mahottari</a:t>
            </a:r>
            <a:r>
              <a:rPr lang="en-US" dirty="0" smtClean="0"/>
              <a:t> and </a:t>
            </a:r>
            <a:r>
              <a:rPr lang="en-US" dirty="0" err="1" smtClean="0"/>
              <a:t>Saptari</a:t>
            </a:r>
            <a:r>
              <a:rPr lang="en-US" dirty="0" smtClean="0"/>
              <a:t>.</a:t>
            </a:r>
          </a:p>
          <a:p>
            <a:pPr>
              <a:buFont typeface="Arial" pitchFamily="34" charset="0"/>
              <a:buChar char="•"/>
            </a:pPr>
            <a:r>
              <a:rPr lang="en-US" dirty="0" smtClean="0"/>
              <a:t>In </a:t>
            </a:r>
            <a:r>
              <a:rPr lang="en-US" dirty="0" err="1" smtClean="0"/>
              <a:t>Rautahat</a:t>
            </a:r>
            <a:r>
              <a:rPr lang="en-US" dirty="0" smtClean="0"/>
              <a:t> </a:t>
            </a:r>
            <a:r>
              <a:rPr lang="en-US" dirty="0" smtClean="0"/>
              <a:t>the construction of the house started.</a:t>
            </a:r>
          </a:p>
          <a:p>
            <a:pPr>
              <a:buFont typeface="Arial" pitchFamily="34" charset="0"/>
              <a:buChar char="•"/>
            </a:pPr>
            <a:r>
              <a:rPr lang="en-US" dirty="0" smtClean="0"/>
              <a:t>In </a:t>
            </a:r>
            <a:r>
              <a:rPr lang="en-US" dirty="0" err="1" smtClean="0"/>
              <a:t>Mahottari</a:t>
            </a:r>
            <a:r>
              <a:rPr lang="en-US" dirty="0" smtClean="0"/>
              <a:t> and </a:t>
            </a:r>
            <a:r>
              <a:rPr lang="en-US" dirty="0" err="1" smtClean="0"/>
              <a:t>Saptari</a:t>
            </a:r>
            <a:r>
              <a:rPr lang="en-US" dirty="0" smtClean="0"/>
              <a:t> the construction work is going to start shortly.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5105400" cy="1447800"/>
          </a:xfrm>
        </p:spPr>
        <p:txBody>
          <a:bodyPr>
            <a:normAutofit fontScale="90000"/>
          </a:bodyPr>
          <a:lstStyle/>
          <a:p>
            <a:r>
              <a:rPr lang="en-US" sz="5300" dirty="0" smtClean="0"/>
              <a:t>Introduction</a:t>
            </a:r>
            <a:r>
              <a:rPr lang="en-US" dirty="0" smtClean="0"/>
              <a:t/>
            </a:r>
            <a:br>
              <a:rPr lang="en-US" dirty="0" smtClean="0"/>
            </a:br>
            <a:r>
              <a:rPr lang="en-US" dirty="0" smtClean="0"/>
              <a:t/>
            </a:r>
            <a:br>
              <a:rPr lang="en-US" dirty="0" smtClean="0"/>
            </a:br>
            <a:endParaRPr lang="en-US" dirty="0"/>
          </a:p>
        </p:txBody>
      </p:sp>
      <p:sp>
        <p:nvSpPr>
          <p:cNvPr id="3" name="Rectangle 2"/>
          <p:cNvSpPr/>
          <p:nvPr/>
        </p:nvSpPr>
        <p:spPr>
          <a:xfrm>
            <a:off x="838200" y="2971800"/>
            <a:ext cx="6858000" cy="3108543"/>
          </a:xfrm>
          <a:prstGeom prst="rect">
            <a:avLst/>
          </a:prstGeom>
        </p:spPr>
        <p:txBody>
          <a:bodyPr wrap="square">
            <a:spAutoFit/>
          </a:bodyPr>
          <a:lstStyle/>
          <a:p>
            <a:pPr algn="just">
              <a:buFont typeface="Arial" pitchFamily="34" charset="0"/>
              <a:buChar char="•"/>
            </a:pPr>
            <a:r>
              <a:rPr lang="en-US" sz="2800" dirty="0" err="1" smtClean="0"/>
              <a:t>Badharwa</a:t>
            </a:r>
            <a:r>
              <a:rPr lang="en-US" sz="2800" dirty="0" smtClean="0"/>
              <a:t> is located 6-7 km North- East from Gaur. </a:t>
            </a:r>
            <a:r>
              <a:rPr lang="en-US" sz="2800" dirty="0" err="1" smtClean="0"/>
              <a:t>Bagamati</a:t>
            </a:r>
            <a:r>
              <a:rPr lang="en-US" sz="2800" dirty="0" smtClean="0"/>
              <a:t> river flows at the eastern side, </a:t>
            </a:r>
            <a:r>
              <a:rPr lang="en-US" sz="2800" dirty="0" err="1" smtClean="0"/>
              <a:t>Jhagh</a:t>
            </a:r>
            <a:r>
              <a:rPr lang="en-US" sz="2800" dirty="0" smtClean="0"/>
              <a:t> at the north west, </a:t>
            </a:r>
            <a:r>
              <a:rPr lang="en-US" sz="2800" dirty="0" err="1" smtClean="0"/>
              <a:t>Bom</a:t>
            </a:r>
            <a:r>
              <a:rPr lang="en-US" sz="2800" dirty="0" smtClean="0"/>
              <a:t> canal and </a:t>
            </a:r>
            <a:r>
              <a:rPr lang="en-US" sz="2800" dirty="0" err="1" smtClean="0"/>
              <a:t>Bakaia</a:t>
            </a:r>
            <a:r>
              <a:rPr lang="en-US" sz="2800" dirty="0" smtClean="0"/>
              <a:t> river at the western side of the </a:t>
            </a:r>
            <a:r>
              <a:rPr lang="en-US" sz="2800" dirty="0" err="1" smtClean="0"/>
              <a:t>Badharwa</a:t>
            </a:r>
            <a:r>
              <a:rPr lang="en-US" sz="2800" dirty="0" smtClean="0"/>
              <a:t>. </a:t>
            </a:r>
            <a:r>
              <a:rPr lang="en-US" sz="2800" dirty="0" err="1" smtClean="0"/>
              <a:t>Bagmati</a:t>
            </a:r>
            <a:r>
              <a:rPr lang="en-US" sz="2800" dirty="0" smtClean="0"/>
              <a:t> river flows just 1 Km away from </a:t>
            </a:r>
            <a:r>
              <a:rPr lang="en-US" sz="2800" dirty="0" err="1" smtClean="0"/>
              <a:t>Badharwa</a:t>
            </a:r>
            <a:r>
              <a:rPr lang="en-US" sz="2800" dirty="0" smtClean="0"/>
              <a:t>. </a:t>
            </a:r>
          </a:p>
          <a:p>
            <a:pPr algn="just"/>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Advance issued for </a:t>
            </a:r>
            <a:r>
              <a:rPr lang="en-US" sz="3600" dirty="0" err="1" smtClean="0"/>
              <a:t>Mahottari</a:t>
            </a:r>
            <a:r>
              <a:rPr lang="en-US" sz="3600" dirty="0" smtClean="0"/>
              <a:t> </a:t>
            </a:r>
            <a:r>
              <a:rPr lang="en-US" sz="3600" dirty="0" smtClean="0"/>
              <a:t>housing project</a:t>
            </a:r>
            <a:endParaRPr lang="en-US" sz="3600" dirty="0"/>
          </a:p>
        </p:txBody>
      </p:sp>
      <p:pic>
        <p:nvPicPr>
          <p:cNvPr id="5" name="Content Placeholder 4" descr="21767792_10159408945935385_524053768_n.jpg"/>
          <p:cNvPicPr>
            <a:picLocks noGrp="1" noChangeAspect="1"/>
          </p:cNvPicPr>
          <p:nvPr>
            <p:ph sz="half" idx="1"/>
          </p:nvPr>
        </p:nvPicPr>
        <p:blipFill>
          <a:blip r:embed="rId2" cstate="print"/>
          <a:stretch>
            <a:fillRect/>
          </a:stretch>
        </p:blipFill>
        <p:spPr>
          <a:xfrm>
            <a:off x="381000" y="2286000"/>
            <a:ext cx="3810000" cy="2857500"/>
          </a:xfrm>
        </p:spPr>
      </p:pic>
      <p:pic>
        <p:nvPicPr>
          <p:cNvPr id="6" name="Content Placeholder 5" descr="21691010_1504027419682397_2034842114_n.jpg"/>
          <p:cNvPicPr>
            <a:picLocks noGrp="1" noChangeAspect="1"/>
          </p:cNvPicPr>
          <p:nvPr>
            <p:ph sz="half" idx="2"/>
          </p:nvPr>
        </p:nvPicPr>
        <p:blipFill>
          <a:blip r:embed="rId3" cstate="print"/>
          <a:stretch>
            <a:fillRect/>
          </a:stretch>
        </p:blipFill>
        <p:spPr>
          <a:xfrm>
            <a:off x="4267200" y="2438400"/>
            <a:ext cx="4741334" cy="266700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553200" cy="5486400"/>
          </a:xfrm>
        </p:spPr>
        <p:txBody>
          <a:bodyPr>
            <a:normAutofit fontScale="90000"/>
          </a:bodyPr>
          <a:lstStyle/>
          <a:p>
            <a:pPr marL="742950" indent="-742950" algn="l"/>
            <a:r>
              <a:rPr lang="en-US" dirty="0" smtClean="0"/>
              <a:t/>
            </a:r>
            <a:br>
              <a:rPr lang="en-US" dirty="0" smtClean="0"/>
            </a:br>
            <a:r>
              <a:rPr lang="en-US" dirty="0" smtClean="0"/>
              <a:t/>
            </a:r>
            <a:br>
              <a:rPr lang="en-US" dirty="0" smtClean="0"/>
            </a:br>
            <a:r>
              <a:rPr lang="en-US" dirty="0" smtClean="0"/>
              <a:t>Findings</a:t>
            </a:r>
            <a:br>
              <a:rPr lang="en-US" dirty="0" smtClean="0"/>
            </a:br>
            <a:r>
              <a:rPr lang="en-US" dirty="0" smtClean="0"/>
              <a:t/>
            </a:r>
            <a:br>
              <a:rPr lang="en-US" dirty="0" smtClean="0"/>
            </a:br>
            <a:r>
              <a:rPr lang="en-US" sz="2000" dirty="0" smtClean="0">
                <a:solidFill>
                  <a:schemeClr val="tx1"/>
                </a:solidFill>
                <a:effectLst/>
              </a:rPr>
              <a:t>In Twenty years, 6 times, </a:t>
            </a:r>
            <a:r>
              <a:rPr lang="en-US" sz="2000" dirty="0" err="1" smtClean="0">
                <a:solidFill>
                  <a:schemeClr val="tx1"/>
                </a:solidFill>
                <a:effectLst/>
              </a:rPr>
              <a:t>Badharwa</a:t>
            </a:r>
            <a:r>
              <a:rPr lang="en-US" sz="2000" dirty="0" smtClean="0">
                <a:solidFill>
                  <a:schemeClr val="tx1"/>
                </a:solidFill>
                <a:effectLst/>
              </a:rPr>
              <a:t> has been hit by the flood. This year, flood demolished many houses and was the worst of its kind.</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 All together 15 houses are in need of construction. Two households were missed as they live across the </a:t>
            </a:r>
            <a:r>
              <a:rPr lang="en-US" sz="2000" dirty="0" err="1" smtClean="0">
                <a:solidFill>
                  <a:schemeClr val="tx1"/>
                </a:solidFill>
                <a:effectLst/>
              </a:rPr>
              <a:t>Bom</a:t>
            </a:r>
            <a:r>
              <a:rPr lang="en-US" sz="2000" dirty="0" smtClean="0">
                <a:solidFill>
                  <a:schemeClr val="tx1"/>
                </a:solidFill>
                <a:effectLst/>
              </a:rPr>
              <a:t> canal.</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Many </a:t>
            </a:r>
            <a:r>
              <a:rPr lang="en-US" sz="2000" dirty="0" err="1" smtClean="0">
                <a:solidFill>
                  <a:schemeClr val="tx1"/>
                </a:solidFill>
                <a:effectLst/>
              </a:rPr>
              <a:t>organisations</a:t>
            </a:r>
            <a:r>
              <a:rPr lang="en-US" sz="2000" dirty="0" smtClean="0">
                <a:solidFill>
                  <a:schemeClr val="tx1"/>
                </a:solidFill>
                <a:effectLst/>
              </a:rPr>
              <a:t> assured them to reconstruct their houses but none of them turned up. They had the same </a:t>
            </a:r>
            <a:r>
              <a:rPr lang="en-US" sz="2000" dirty="0" err="1" smtClean="0">
                <a:solidFill>
                  <a:schemeClr val="tx1"/>
                </a:solidFill>
                <a:effectLst/>
              </a:rPr>
              <a:t>judgement</a:t>
            </a:r>
            <a:r>
              <a:rPr lang="en-US" sz="2000" dirty="0" smtClean="0">
                <a:solidFill>
                  <a:schemeClr val="tx1"/>
                </a:solidFill>
                <a:effectLst/>
              </a:rPr>
              <a:t> about THRD Alliance in the beginning.</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200" dirty="0" smtClean="0">
                <a:solidFill>
                  <a:schemeClr val="accent2"/>
                </a:solidFill>
                <a:effectLst/>
              </a:rPr>
              <a:t/>
            </a:r>
            <a:br>
              <a:rPr lang="en-US" sz="2200" dirty="0" smtClean="0">
                <a:solidFill>
                  <a:schemeClr val="accent2"/>
                </a:solidFill>
                <a:effectLst/>
              </a:rPr>
            </a:br>
            <a:r>
              <a:rPr lang="en-US" sz="2200" dirty="0" smtClean="0">
                <a:solidFill>
                  <a:schemeClr val="accent2"/>
                </a:solidFill>
                <a:effectLst/>
              </a:rPr>
              <a:t/>
            </a:r>
            <a:br>
              <a:rPr lang="en-US" sz="2200" dirty="0" smtClean="0">
                <a:solidFill>
                  <a:schemeClr val="accent2"/>
                </a:solidFill>
                <a:effectLst/>
              </a:rPr>
            </a:br>
            <a:r>
              <a:rPr lang="en-US" sz="2200" dirty="0" smtClean="0">
                <a:solidFill>
                  <a:schemeClr val="accent2"/>
                </a:solidFill>
                <a:effectLst/>
              </a:rPr>
              <a:t/>
            </a:r>
            <a:br>
              <a:rPr lang="en-US" sz="2200" dirty="0" smtClean="0">
                <a:solidFill>
                  <a:schemeClr val="accent2"/>
                </a:solidFill>
                <a:effectLst/>
              </a:rPr>
            </a:b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4525962"/>
          </a:xfrm>
        </p:spPr>
        <p:txBody>
          <a:bodyPr>
            <a:normAutofit fontScale="90000"/>
          </a:bodyPr>
          <a:lstStyle/>
          <a:p>
            <a:pPr algn="l"/>
            <a:r>
              <a:rPr lang="en-US" sz="2000" dirty="0" smtClean="0">
                <a:solidFill>
                  <a:schemeClr val="tx1"/>
                </a:solidFill>
                <a:effectLst/>
              </a:rPr>
              <a:t>The flood victims seemed to be content with THRD Alliance </a:t>
            </a:r>
            <a:r>
              <a:rPr lang="en-US" sz="2000" dirty="0" err="1" smtClean="0">
                <a:solidFill>
                  <a:schemeClr val="tx1"/>
                </a:solidFill>
                <a:effectLst/>
              </a:rPr>
              <a:t>initative</a:t>
            </a:r>
            <a:r>
              <a:rPr lang="en-US" sz="2000" dirty="0" smtClean="0">
                <a:solidFill>
                  <a:schemeClr val="tx1"/>
                </a:solidFill>
                <a:effectLst/>
              </a:rPr>
              <a:t>. Mostly, they were happy because we agreed to their request  of changing the construction process with the same budget, i.e. Earlier it was decided to keep one  4 mm iron rod in the pillar but we changed it to 3 iron rod of 2.5 mm with rim of 2mm at the interval of 6” inch. This will make pillar stronger.</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Relief package reached to these flood victims on time. At present hey have been working to earn their livelihood but they have problem of shelter.</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Due to flood there are many big pits all around.</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Flood victims will be providing </a:t>
            </a:r>
            <a:r>
              <a:rPr lang="en-US" sz="2000" dirty="0" err="1" smtClean="0">
                <a:solidFill>
                  <a:schemeClr val="tx1"/>
                </a:solidFill>
                <a:effectLst/>
              </a:rPr>
              <a:t>labour</a:t>
            </a:r>
            <a:r>
              <a:rPr lang="en-US" sz="2000" dirty="0" smtClean="0">
                <a:solidFill>
                  <a:schemeClr val="tx1"/>
                </a:solidFill>
                <a:effectLst/>
              </a:rPr>
              <a:t> cost.</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Name of the Householders</a:t>
            </a:r>
            <a:endParaRPr lang="en-US" dirty="0"/>
          </a:p>
        </p:txBody>
      </p:sp>
      <p:sp>
        <p:nvSpPr>
          <p:cNvPr id="3" name="Content Placeholder 2"/>
          <p:cNvSpPr>
            <a:spLocks noGrp="1"/>
          </p:cNvSpPr>
          <p:nvPr>
            <p:ph idx="1"/>
          </p:nvPr>
        </p:nvSpPr>
        <p:spPr>
          <a:xfrm>
            <a:off x="457200" y="685800"/>
            <a:ext cx="8229600" cy="6400800"/>
          </a:xfrm>
        </p:spPr>
        <p:txBody>
          <a:bodyPr/>
          <a:lstStyle/>
          <a:p>
            <a:pPr marL="651510" indent="-514350">
              <a:buFont typeface="+mj-lt"/>
              <a:buAutoNum type="arabicPeriod"/>
            </a:pPr>
            <a:r>
              <a:rPr lang="en-US" sz="2400" dirty="0" err="1" smtClean="0"/>
              <a:t>Anutha</a:t>
            </a:r>
            <a:r>
              <a:rPr lang="en-US" sz="2400" dirty="0" smtClean="0"/>
              <a:t> </a:t>
            </a:r>
            <a:r>
              <a:rPr lang="en-US" sz="2400" dirty="0" err="1" smtClean="0"/>
              <a:t>Baitha</a:t>
            </a:r>
            <a:r>
              <a:rPr lang="en-US" sz="2400" dirty="0" smtClean="0"/>
              <a:t>                        </a:t>
            </a:r>
          </a:p>
          <a:p>
            <a:pPr marL="651510" indent="-514350">
              <a:buFont typeface="+mj-lt"/>
              <a:buAutoNum type="arabicPeriod"/>
            </a:pPr>
            <a:r>
              <a:rPr lang="en-US" sz="2400" dirty="0" err="1" smtClean="0"/>
              <a:t>Hari</a:t>
            </a:r>
            <a:r>
              <a:rPr lang="en-US" sz="2400" dirty="0" smtClean="0"/>
              <a:t> </a:t>
            </a:r>
            <a:r>
              <a:rPr lang="en-US" sz="2400" dirty="0" err="1" smtClean="0"/>
              <a:t>chandra</a:t>
            </a:r>
            <a:r>
              <a:rPr lang="en-US" sz="2400" dirty="0" smtClean="0"/>
              <a:t> Singh</a:t>
            </a:r>
          </a:p>
          <a:p>
            <a:pPr marL="651510" indent="-514350">
              <a:buFont typeface="+mj-lt"/>
              <a:buAutoNum type="arabicPeriod"/>
            </a:pPr>
            <a:r>
              <a:rPr lang="en-US" sz="2400" dirty="0" err="1" smtClean="0"/>
              <a:t>Chandrika</a:t>
            </a:r>
            <a:r>
              <a:rPr lang="en-US" sz="2400" dirty="0" smtClean="0"/>
              <a:t> Das</a:t>
            </a:r>
          </a:p>
          <a:p>
            <a:pPr marL="651510" indent="-514350">
              <a:buFont typeface="+mj-lt"/>
              <a:buAutoNum type="arabicPeriod"/>
            </a:pPr>
            <a:r>
              <a:rPr lang="en-US" sz="2400" dirty="0" smtClean="0"/>
              <a:t>Ram </a:t>
            </a:r>
            <a:r>
              <a:rPr lang="en-US" sz="2400" dirty="0" err="1" smtClean="0"/>
              <a:t>Bahadur</a:t>
            </a:r>
            <a:r>
              <a:rPr lang="en-US" sz="2400" dirty="0" smtClean="0"/>
              <a:t> das</a:t>
            </a:r>
          </a:p>
          <a:p>
            <a:pPr marL="651510" indent="-514350">
              <a:buFont typeface="+mj-lt"/>
              <a:buAutoNum type="arabicPeriod"/>
            </a:pPr>
            <a:r>
              <a:rPr lang="en-US" sz="2400" dirty="0" err="1" smtClean="0"/>
              <a:t>Dinesh</a:t>
            </a:r>
            <a:r>
              <a:rPr lang="en-US" sz="2400" dirty="0" smtClean="0"/>
              <a:t> </a:t>
            </a:r>
            <a:r>
              <a:rPr lang="en-US" sz="2400" dirty="0" err="1" smtClean="0"/>
              <a:t>Mahara</a:t>
            </a:r>
            <a:endParaRPr lang="en-US" sz="2400" dirty="0" smtClean="0"/>
          </a:p>
          <a:p>
            <a:pPr marL="651510" indent="-514350">
              <a:buFont typeface="+mj-lt"/>
              <a:buAutoNum type="arabicPeriod"/>
            </a:pPr>
            <a:r>
              <a:rPr lang="en-US" sz="2400" dirty="0" err="1" smtClean="0"/>
              <a:t>Ganesh</a:t>
            </a:r>
            <a:r>
              <a:rPr lang="en-US" sz="2400" dirty="0" smtClean="0"/>
              <a:t> </a:t>
            </a:r>
            <a:r>
              <a:rPr lang="en-US" sz="2400" dirty="0" err="1" smtClean="0"/>
              <a:t>Mahara</a:t>
            </a:r>
            <a:endParaRPr lang="en-US" sz="2400" dirty="0" smtClean="0"/>
          </a:p>
          <a:p>
            <a:pPr marL="651510" indent="-514350">
              <a:buFont typeface="+mj-lt"/>
              <a:buAutoNum type="arabicPeriod"/>
            </a:pPr>
            <a:r>
              <a:rPr lang="en-US" sz="2400" dirty="0" err="1" smtClean="0"/>
              <a:t>Ramesh</a:t>
            </a:r>
            <a:r>
              <a:rPr lang="en-US" sz="2400" dirty="0" smtClean="0"/>
              <a:t> </a:t>
            </a:r>
            <a:r>
              <a:rPr lang="en-US" sz="2400" dirty="0" err="1" smtClean="0"/>
              <a:t>Mahara</a:t>
            </a:r>
            <a:endParaRPr lang="en-US" sz="2400" dirty="0" smtClean="0"/>
          </a:p>
          <a:p>
            <a:pPr marL="651510" indent="-514350">
              <a:buFont typeface="+mj-lt"/>
              <a:buAutoNum type="arabicPeriod"/>
            </a:pPr>
            <a:r>
              <a:rPr lang="en-US" sz="2400" dirty="0" err="1" smtClean="0"/>
              <a:t>Mahaesh</a:t>
            </a:r>
            <a:r>
              <a:rPr lang="en-US" sz="2400" dirty="0" smtClean="0"/>
              <a:t> </a:t>
            </a:r>
            <a:r>
              <a:rPr lang="en-US" sz="2400" dirty="0" err="1" smtClean="0"/>
              <a:t>Mahara</a:t>
            </a:r>
            <a:endParaRPr lang="en-US" sz="2400" dirty="0" smtClean="0"/>
          </a:p>
          <a:p>
            <a:pPr marL="651510" indent="-514350">
              <a:buFont typeface="+mj-lt"/>
              <a:buAutoNum type="arabicPeriod"/>
            </a:pPr>
            <a:r>
              <a:rPr lang="en-US" sz="2400" dirty="0" smtClean="0"/>
              <a:t>Fakir </a:t>
            </a:r>
            <a:r>
              <a:rPr lang="en-US" sz="2400" dirty="0" err="1" smtClean="0"/>
              <a:t>Thakur</a:t>
            </a:r>
            <a:endParaRPr lang="en-US" sz="2400" dirty="0" smtClean="0"/>
          </a:p>
          <a:p>
            <a:pPr marL="651510" indent="-514350">
              <a:buFont typeface="+mj-lt"/>
              <a:buAutoNum type="arabicPeriod"/>
            </a:pPr>
            <a:r>
              <a:rPr lang="en-US" sz="2400" dirty="0" err="1" smtClean="0"/>
              <a:t>Lathu</a:t>
            </a:r>
            <a:r>
              <a:rPr lang="en-US" sz="2400" dirty="0" smtClean="0"/>
              <a:t> </a:t>
            </a:r>
            <a:r>
              <a:rPr lang="en-US" sz="2400" dirty="0" err="1" smtClean="0"/>
              <a:t>Thakur</a:t>
            </a:r>
            <a:endParaRPr lang="en-US" sz="2400" dirty="0" smtClean="0"/>
          </a:p>
          <a:p>
            <a:pPr marL="651510" indent="-514350">
              <a:buFont typeface="+mj-lt"/>
              <a:buAutoNum type="arabicPeriod"/>
            </a:pPr>
            <a:r>
              <a:rPr lang="en-US" sz="2400" dirty="0" err="1" smtClean="0"/>
              <a:t>Jogindra</a:t>
            </a:r>
            <a:r>
              <a:rPr lang="en-US" sz="2400" dirty="0" smtClean="0"/>
              <a:t> </a:t>
            </a:r>
            <a:r>
              <a:rPr lang="en-US" sz="2400" dirty="0" err="1" smtClean="0"/>
              <a:t>Thakur</a:t>
            </a:r>
            <a:endParaRPr lang="en-US" sz="2400" dirty="0" smtClean="0"/>
          </a:p>
          <a:p>
            <a:pPr marL="651510" indent="-514350">
              <a:buFont typeface="+mj-lt"/>
              <a:buAutoNum type="arabicPeriod"/>
            </a:pPr>
            <a:r>
              <a:rPr lang="en-US" sz="2400" dirty="0" err="1" smtClean="0"/>
              <a:t>Rajaram</a:t>
            </a:r>
            <a:r>
              <a:rPr lang="en-US" sz="2400" dirty="0" smtClean="0"/>
              <a:t> das</a:t>
            </a:r>
          </a:p>
          <a:p>
            <a:pPr marL="651510" indent="-514350">
              <a:buFont typeface="+mj-lt"/>
              <a:buAutoNum type="arabicPeriod"/>
            </a:pPr>
            <a:r>
              <a:rPr lang="en-US" sz="2400" dirty="0" err="1" smtClean="0"/>
              <a:t>Indu</a:t>
            </a:r>
            <a:r>
              <a:rPr lang="en-US" sz="2400" dirty="0" smtClean="0"/>
              <a:t> Ram</a:t>
            </a:r>
          </a:p>
          <a:p>
            <a:pPr marL="651510" indent="-514350">
              <a:buNone/>
            </a:pPr>
            <a:endParaRPr lang="en-US" dirty="0" smtClean="0"/>
          </a:p>
          <a:p>
            <a:pPr marL="651510" indent="-51435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the House</a:t>
            </a:r>
            <a:endParaRPr lang="en-US" dirty="0"/>
          </a:p>
        </p:txBody>
      </p:sp>
      <p:sp>
        <p:nvSpPr>
          <p:cNvPr id="4" name="Content Placeholder 3"/>
          <p:cNvSpPr>
            <a:spLocks noGrp="1"/>
          </p:cNvSpPr>
          <p:nvPr>
            <p:ph sz="half" idx="2"/>
          </p:nvPr>
        </p:nvSpPr>
        <p:spPr>
          <a:xfrm>
            <a:off x="4267200" y="1600200"/>
            <a:ext cx="4419600" cy="4525963"/>
          </a:xfrm>
        </p:spPr>
        <p:txBody>
          <a:bodyPr/>
          <a:lstStyle/>
          <a:p>
            <a:pPr>
              <a:buNone/>
            </a:pPr>
            <a:r>
              <a:rPr lang="en-US" dirty="0" smtClean="0"/>
              <a:t>Size of the room – 12*10 ft</a:t>
            </a:r>
          </a:p>
          <a:p>
            <a:pPr>
              <a:buNone/>
            </a:pPr>
            <a:r>
              <a:rPr lang="en-US" dirty="0" smtClean="0"/>
              <a:t>Material required </a:t>
            </a:r>
          </a:p>
          <a:p>
            <a:pPr>
              <a:buFont typeface="Arial" pitchFamily="34" charset="0"/>
              <a:buChar char="•"/>
            </a:pPr>
            <a:r>
              <a:rPr lang="en-US" dirty="0" smtClean="0"/>
              <a:t>Cement </a:t>
            </a:r>
          </a:p>
          <a:p>
            <a:pPr>
              <a:buFont typeface="Arial" pitchFamily="34" charset="0"/>
              <a:buChar char="•"/>
            </a:pPr>
            <a:r>
              <a:rPr lang="en-US" dirty="0" smtClean="0"/>
              <a:t>Iron rod</a:t>
            </a:r>
          </a:p>
          <a:p>
            <a:pPr>
              <a:buFont typeface="Arial" pitchFamily="34" charset="0"/>
              <a:buChar char="•"/>
            </a:pPr>
            <a:r>
              <a:rPr lang="en-US" dirty="0" smtClean="0"/>
              <a:t>Bamboo</a:t>
            </a:r>
          </a:p>
          <a:p>
            <a:pPr>
              <a:buFont typeface="Arial" pitchFamily="34" charset="0"/>
              <a:buChar char="•"/>
            </a:pPr>
            <a:r>
              <a:rPr lang="en-US" dirty="0" smtClean="0"/>
              <a:t>Concrete tile</a:t>
            </a:r>
          </a:p>
          <a:p>
            <a:pPr>
              <a:buFont typeface="Arial" pitchFamily="34" charset="0"/>
              <a:buChar char="•"/>
            </a:pPr>
            <a:r>
              <a:rPr lang="en-US" dirty="0" smtClean="0"/>
              <a:t>Labor </a:t>
            </a:r>
          </a:p>
          <a:p>
            <a:pPr>
              <a:buNone/>
            </a:pPr>
            <a:r>
              <a:rPr lang="en-US" dirty="0" smtClean="0"/>
              <a:t> </a:t>
            </a:r>
          </a:p>
          <a:p>
            <a:endParaRPr lang="en-US" dirty="0"/>
          </a:p>
        </p:txBody>
      </p:sp>
      <p:pic>
        <p:nvPicPr>
          <p:cNvPr id="10" name="Content Placeholder 9" descr="Capture.PNG"/>
          <p:cNvPicPr>
            <a:picLocks noGrp="1" noChangeAspect="1"/>
          </p:cNvPicPr>
          <p:nvPr>
            <p:ph sz="half" idx="1"/>
          </p:nvPr>
        </p:nvPicPr>
        <p:blipFill>
          <a:blip r:embed="rId2" cstate="print"/>
          <a:stretch>
            <a:fillRect/>
          </a:stretch>
        </p:blipFill>
        <p:spPr>
          <a:xfrm>
            <a:off x="457200" y="2895600"/>
            <a:ext cx="3664985" cy="2209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cost of the Project</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Cement       -       6 sacks*830*13 house            = 64,740</a:t>
            </a:r>
          </a:p>
          <a:p>
            <a:pPr>
              <a:buNone/>
            </a:pPr>
            <a:r>
              <a:rPr lang="en-US" dirty="0" smtClean="0"/>
              <a:t>Iron rod      -       40*78*13 house                        = 40,560</a:t>
            </a:r>
          </a:p>
          <a:p>
            <a:pPr>
              <a:buNone/>
            </a:pPr>
            <a:r>
              <a:rPr lang="en-US" dirty="0" smtClean="0"/>
              <a:t>Nail, </a:t>
            </a:r>
            <a:r>
              <a:rPr lang="en-US" dirty="0" err="1" smtClean="0"/>
              <a:t>Churia</a:t>
            </a:r>
            <a:r>
              <a:rPr lang="en-US" dirty="0" smtClean="0"/>
              <a:t> -     13 house                                  =    6500</a:t>
            </a:r>
          </a:p>
          <a:p>
            <a:pPr>
              <a:buNone/>
            </a:pPr>
            <a:r>
              <a:rPr lang="en-US" dirty="0" smtClean="0"/>
              <a:t>Small stones-      1 teller                                      =    8500</a:t>
            </a:r>
          </a:p>
          <a:p>
            <a:pPr>
              <a:buNone/>
            </a:pPr>
            <a:r>
              <a:rPr lang="en-US" dirty="0" smtClean="0"/>
              <a:t>Sand             -      1 teller                                       =    6500</a:t>
            </a:r>
          </a:p>
          <a:p>
            <a:pPr>
              <a:buNone/>
            </a:pPr>
            <a:r>
              <a:rPr lang="en-US" dirty="0" smtClean="0"/>
              <a:t>Bamboo        -      30*250*13 house                     = 97,500</a:t>
            </a:r>
          </a:p>
          <a:p>
            <a:pPr>
              <a:buNone/>
            </a:pPr>
            <a:r>
              <a:rPr lang="en-US" dirty="0" smtClean="0"/>
              <a:t>Cement tiles-      65*130*13 house                     =109,850</a:t>
            </a:r>
          </a:p>
          <a:p>
            <a:pPr>
              <a:buNone/>
            </a:pPr>
            <a:r>
              <a:rPr lang="en-US" dirty="0" err="1" smtClean="0"/>
              <a:t>Labour</a:t>
            </a:r>
            <a:r>
              <a:rPr lang="en-US" dirty="0" smtClean="0"/>
              <a:t> cost- 3person*700*5 days*13 house    =136,500</a:t>
            </a:r>
          </a:p>
          <a:p>
            <a:pPr>
              <a:buNone/>
            </a:pPr>
            <a:r>
              <a:rPr lang="en-US" dirty="0" smtClean="0"/>
              <a:t>                                                            Total cost= 470,650</a:t>
            </a:r>
          </a:p>
          <a:p>
            <a:pPr>
              <a:buNone/>
            </a:pPr>
            <a:r>
              <a:rPr lang="en-US" dirty="0" smtClean="0"/>
              <a:t>            * one house estimated cost = 36,203.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Materials amount to 45 thousand purchased and delivered to the flood victims.</a:t>
            </a:r>
          </a:p>
          <a:p>
            <a:pPr>
              <a:buFont typeface="Arial" pitchFamily="34" charset="0"/>
              <a:buChar char="•"/>
            </a:pPr>
            <a:r>
              <a:rPr lang="en-US" dirty="0" smtClean="0"/>
              <a:t>F</a:t>
            </a:r>
            <a:r>
              <a:rPr lang="en-US" dirty="0" smtClean="0"/>
              <a:t>ield </a:t>
            </a:r>
            <a:r>
              <a:rPr lang="en-US" dirty="0" smtClean="0"/>
              <a:t>visit increased confidence in </a:t>
            </a:r>
            <a:r>
              <a:rPr lang="en-US" dirty="0" smtClean="0"/>
              <a:t>the </a:t>
            </a:r>
            <a:r>
              <a:rPr lang="en-US" dirty="0" smtClean="0"/>
              <a:t>field staff and the flood victims regarding the project.</a:t>
            </a:r>
          </a:p>
          <a:p>
            <a:pPr>
              <a:buFont typeface="Arial" pitchFamily="34" charset="0"/>
              <a:buChar char="•"/>
            </a:pPr>
            <a:r>
              <a:rPr lang="en-US" dirty="0" smtClean="0"/>
              <a:t>So far 26 </a:t>
            </a:r>
            <a:r>
              <a:rPr lang="en-US" dirty="0" smtClean="0"/>
              <a:t>big </a:t>
            </a:r>
            <a:r>
              <a:rPr lang="en-US" dirty="0" smtClean="0"/>
              <a:t>pillars</a:t>
            </a:r>
            <a:r>
              <a:rPr lang="en-US" dirty="0" smtClean="0"/>
              <a:t> is completed </a:t>
            </a:r>
            <a:r>
              <a:rPr lang="en-US" dirty="0" smtClean="0"/>
              <a:t>and small </a:t>
            </a:r>
            <a:r>
              <a:rPr lang="en-US" dirty="0" smtClean="0"/>
              <a:t>pillars is in the process.</a:t>
            </a:r>
            <a:endParaRPr lang="en-US" dirty="0" smtClean="0"/>
          </a:p>
          <a:p>
            <a:pPr>
              <a:buFont typeface="Arial" pitchFamily="34" charset="0"/>
              <a:buChar char="•"/>
            </a:pPr>
            <a:r>
              <a:rPr lang="en-US" dirty="0" smtClean="0"/>
              <a:t>Communication with </a:t>
            </a:r>
            <a:r>
              <a:rPr lang="en-US" dirty="0" smtClean="0"/>
              <a:t>the suppliers, flood victims and civil societies of </a:t>
            </a:r>
            <a:r>
              <a:rPr lang="en-US" dirty="0" err="1" smtClean="0"/>
              <a:t>Badharwa</a:t>
            </a:r>
            <a:r>
              <a:rPr lang="en-US" dirty="0" smtClean="0"/>
              <a:t> will help </a:t>
            </a:r>
            <a:r>
              <a:rPr lang="en-US" dirty="0" smtClean="0"/>
              <a:t>in check and balance of the project.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a:t>
            </a:r>
            <a:br>
              <a:rPr lang="en-US" dirty="0" smtClean="0"/>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To complete the project in 15-20 days.</a:t>
            </a:r>
          </a:p>
          <a:p>
            <a:pPr>
              <a:buFont typeface="Arial" pitchFamily="34" charset="0"/>
              <a:buChar char="•"/>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412</TotalTime>
  <Words>541</Words>
  <Application>Microsoft Office PowerPoint</Application>
  <PresentationFormat>On-screen Show (4:3)</PresentationFormat>
  <Paragraphs>73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Housing project in  Durga Bhagawati Rural Municipality, Badharwa-5,Kailashpur Rautahat  </vt:lpstr>
      <vt:lpstr>Introduction  </vt:lpstr>
      <vt:lpstr>  Findings  In Twenty years, 6 times, Badharwa has been hit by the flood. This year, flood demolished many houses and was the worst of its kind.   All together 15 houses are in need of construction. Two households were missed as they live across the Bom canal.  Many organisations assured them to reconstruct their houses but none of them turned up. They had the same judgement about THRD Alliance in the beginning.     </vt:lpstr>
      <vt:lpstr>The flood victims seemed to be content with THRD Alliance initative. Mostly, they were happy because we agreed to their request  of changing the construction process with the same budget, i.e. Earlier it was decided to keep one  4 mm iron rod in the pillar but we changed it to 3 iron rod of 2.5 mm with rim of 2mm at the interval of 6” inch. This will make pillar stronger.  Relief package reached to these flood victims on time. At present hey have been working to earn their livelihood but they have problem of shelter.  Due to flood there are many big pits all around.  Flood victims will be providing labour cost.   </vt:lpstr>
      <vt:lpstr>Name of the Householders</vt:lpstr>
      <vt:lpstr>Model of the House</vt:lpstr>
      <vt:lpstr>Estimated cost of the Project</vt:lpstr>
      <vt:lpstr>Achievements</vt:lpstr>
      <vt:lpstr>Target </vt:lpstr>
      <vt:lpstr>Recommendation </vt:lpstr>
      <vt:lpstr>Big pits all around</vt:lpstr>
      <vt:lpstr>A widow </vt:lpstr>
      <vt:lpstr>Picture speaks</vt:lpstr>
      <vt:lpstr>Materials arriving</vt:lpstr>
      <vt:lpstr>Iron rods</vt:lpstr>
      <vt:lpstr>Preparing rims</vt:lpstr>
      <vt:lpstr>Family living in the School</vt:lpstr>
      <vt:lpstr>Talking to flood victims</vt:lpstr>
      <vt:lpstr>Post- flood construction work</vt:lpstr>
      <vt:lpstr>Advance issued for Mahottari housing project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hsldif</dc:title>
  <dc:creator>THRD</dc:creator>
  <cp:lastModifiedBy>THRD</cp:lastModifiedBy>
  <cp:revision>10</cp:revision>
  <dcterms:created xsi:type="dcterms:W3CDTF">2017-09-23T08:05:30Z</dcterms:created>
  <dcterms:modified xsi:type="dcterms:W3CDTF">2017-09-24T06:10:18Z</dcterms:modified>
</cp:coreProperties>
</file>